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8" r:id="rId9"/>
    <p:sldId id="263" r:id="rId10"/>
    <p:sldId id="265" r:id="rId11"/>
    <p:sldId id="266" r:id="rId12"/>
    <p:sldId id="267"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7" autoAdjust="0"/>
    <p:restoredTop sz="86475" autoAdjust="0"/>
  </p:normalViewPr>
  <p:slideViewPr>
    <p:cSldViewPr>
      <p:cViewPr>
        <p:scale>
          <a:sx n="85" d="100"/>
          <a:sy n="85" d="100"/>
        </p:scale>
        <p:origin x="-1404" y="-72"/>
      </p:cViewPr>
      <p:guideLst>
        <p:guide orient="horz" pos="2160"/>
        <p:guide pos="2880"/>
      </p:guideLst>
    </p:cSldViewPr>
  </p:slideViewPr>
  <p:outlineViewPr>
    <p:cViewPr>
      <p:scale>
        <a:sx n="33" d="100"/>
        <a:sy n="33" d="100"/>
      </p:scale>
      <p:origin x="0" y="337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B23992-E9CC-492B-A563-0E7C99C820C9}" type="datetimeFigureOut">
              <a:rPr lang="en-US" smtClean="0"/>
              <a:t>10/24/2011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B5FD90-A507-4C24-99B5-F8A918664AEF}" type="slidenum">
              <a:rPr lang="en-US" smtClean="0"/>
              <a:t>‹#›</a:t>
            </a:fld>
            <a:endParaRPr lang="en-US"/>
          </a:p>
        </p:txBody>
      </p:sp>
    </p:spTree>
    <p:extLst>
      <p:ext uri="{BB962C8B-B14F-4D97-AF65-F5344CB8AC3E}">
        <p14:creationId xmlns:p14="http://schemas.microsoft.com/office/powerpoint/2010/main" val="2742629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Franklin</a:t>
            </a:r>
            <a:r>
              <a:rPr lang="en-US" baseline="0" dirty="0" smtClean="0"/>
              <a:t> stove; public libraries; civic commitment; inventiveness; local democracy</a:t>
            </a:r>
            <a:endParaRPr lang="en-US" dirty="0"/>
          </a:p>
        </p:txBody>
      </p:sp>
      <p:sp>
        <p:nvSpPr>
          <p:cNvPr id="4" name="Slide Number Placeholder 3"/>
          <p:cNvSpPr>
            <a:spLocks noGrp="1"/>
          </p:cNvSpPr>
          <p:nvPr>
            <p:ph type="sldNum" sz="quarter" idx="10"/>
          </p:nvPr>
        </p:nvSpPr>
        <p:spPr/>
        <p:txBody>
          <a:bodyPr/>
          <a:lstStyle/>
          <a:p>
            <a:fld id="{29B5FD90-A507-4C24-99B5-F8A918664AEF}" type="slidenum">
              <a:rPr lang="en-US" smtClean="0"/>
              <a:t>3</a:t>
            </a:fld>
            <a:endParaRPr lang="en-US"/>
          </a:p>
        </p:txBody>
      </p:sp>
    </p:spTree>
    <p:extLst>
      <p:ext uri="{BB962C8B-B14F-4D97-AF65-F5344CB8AC3E}">
        <p14:creationId xmlns:p14="http://schemas.microsoft.com/office/powerpoint/2010/main" val="3259951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0E4121A-8C5C-46B2-8152-3766951F1970}" type="datetimeFigureOut">
              <a:rPr lang="en-US" smtClean="0"/>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7787B-FC33-46A3-B1B4-0988ACF2F8BB}" type="slidenum">
              <a:rPr lang="en-US" smtClean="0"/>
              <a:t>‹#›</a:t>
            </a:fld>
            <a:endParaRPr lang="en-US"/>
          </a:p>
        </p:txBody>
      </p:sp>
    </p:spTree>
    <p:extLst>
      <p:ext uri="{BB962C8B-B14F-4D97-AF65-F5344CB8AC3E}">
        <p14:creationId xmlns:p14="http://schemas.microsoft.com/office/powerpoint/2010/main" val="146162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4121A-8C5C-46B2-8152-3766951F1970}" type="datetimeFigureOut">
              <a:rPr lang="en-US" smtClean="0"/>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7787B-FC33-46A3-B1B4-0988ACF2F8BB}" type="slidenum">
              <a:rPr lang="en-US" smtClean="0"/>
              <a:t>‹#›</a:t>
            </a:fld>
            <a:endParaRPr lang="en-US"/>
          </a:p>
        </p:txBody>
      </p:sp>
    </p:spTree>
    <p:extLst>
      <p:ext uri="{BB962C8B-B14F-4D97-AF65-F5344CB8AC3E}">
        <p14:creationId xmlns:p14="http://schemas.microsoft.com/office/powerpoint/2010/main" val="775032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4121A-8C5C-46B2-8152-3766951F1970}" type="datetimeFigureOut">
              <a:rPr lang="en-US" smtClean="0"/>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7787B-FC33-46A3-B1B4-0988ACF2F8BB}" type="slidenum">
              <a:rPr lang="en-US" smtClean="0"/>
              <a:t>‹#›</a:t>
            </a:fld>
            <a:endParaRPr lang="en-US"/>
          </a:p>
        </p:txBody>
      </p:sp>
    </p:spTree>
    <p:extLst>
      <p:ext uri="{BB962C8B-B14F-4D97-AF65-F5344CB8AC3E}">
        <p14:creationId xmlns:p14="http://schemas.microsoft.com/office/powerpoint/2010/main" val="3849082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0E4121A-8C5C-46B2-8152-3766951F1970}" type="datetimeFigureOut">
              <a:rPr lang="en-US" smtClean="0"/>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7787B-FC33-46A3-B1B4-0988ACF2F8BB}" type="slidenum">
              <a:rPr lang="en-US" smtClean="0"/>
              <a:t>‹#›</a:t>
            </a:fld>
            <a:endParaRPr lang="en-US"/>
          </a:p>
        </p:txBody>
      </p:sp>
    </p:spTree>
    <p:extLst>
      <p:ext uri="{BB962C8B-B14F-4D97-AF65-F5344CB8AC3E}">
        <p14:creationId xmlns:p14="http://schemas.microsoft.com/office/powerpoint/2010/main" val="43183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E4121A-8C5C-46B2-8152-3766951F1970}" type="datetimeFigureOut">
              <a:rPr lang="en-US" smtClean="0"/>
              <a:t>10/24/2011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77787B-FC33-46A3-B1B4-0988ACF2F8BB}" type="slidenum">
              <a:rPr lang="en-US" smtClean="0"/>
              <a:t>‹#›</a:t>
            </a:fld>
            <a:endParaRPr lang="en-US"/>
          </a:p>
        </p:txBody>
      </p:sp>
    </p:spTree>
    <p:extLst>
      <p:ext uri="{BB962C8B-B14F-4D97-AF65-F5344CB8AC3E}">
        <p14:creationId xmlns:p14="http://schemas.microsoft.com/office/powerpoint/2010/main" val="2177985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0E4121A-8C5C-46B2-8152-3766951F1970}" type="datetimeFigureOut">
              <a:rPr lang="en-US" smtClean="0"/>
              <a:t>10/24/2011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7787B-FC33-46A3-B1B4-0988ACF2F8BB}" type="slidenum">
              <a:rPr lang="en-US" smtClean="0"/>
              <a:t>‹#›</a:t>
            </a:fld>
            <a:endParaRPr lang="en-US"/>
          </a:p>
        </p:txBody>
      </p:sp>
    </p:spTree>
    <p:extLst>
      <p:ext uri="{BB962C8B-B14F-4D97-AF65-F5344CB8AC3E}">
        <p14:creationId xmlns:p14="http://schemas.microsoft.com/office/powerpoint/2010/main" val="3780923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0E4121A-8C5C-46B2-8152-3766951F1970}" type="datetimeFigureOut">
              <a:rPr lang="en-US" smtClean="0"/>
              <a:t>10/24/2011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77787B-FC33-46A3-B1B4-0988ACF2F8BB}" type="slidenum">
              <a:rPr lang="en-US" smtClean="0"/>
              <a:t>‹#›</a:t>
            </a:fld>
            <a:endParaRPr lang="en-US"/>
          </a:p>
        </p:txBody>
      </p:sp>
    </p:spTree>
    <p:extLst>
      <p:ext uri="{BB962C8B-B14F-4D97-AF65-F5344CB8AC3E}">
        <p14:creationId xmlns:p14="http://schemas.microsoft.com/office/powerpoint/2010/main" val="3948995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0E4121A-8C5C-46B2-8152-3766951F1970}" type="datetimeFigureOut">
              <a:rPr lang="en-US" smtClean="0"/>
              <a:t>10/24/2011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77787B-FC33-46A3-B1B4-0988ACF2F8BB}" type="slidenum">
              <a:rPr lang="en-US" smtClean="0"/>
              <a:t>‹#›</a:t>
            </a:fld>
            <a:endParaRPr lang="en-US"/>
          </a:p>
        </p:txBody>
      </p:sp>
    </p:spTree>
    <p:extLst>
      <p:ext uri="{BB962C8B-B14F-4D97-AF65-F5344CB8AC3E}">
        <p14:creationId xmlns:p14="http://schemas.microsoft.com/office/powerpoint/2010/main" val="531590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4121A-8C5C-46B2-8152-3766951F1970}" type="datetimeFigureOut">
              <a:rPr lang="en-US" smtClean="0"/>
              <a:t>10/24/2011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77787B-FC33-46A3-B1B4-0988ACF2F8BB}" type="slidenum">
              <a:rPr lang="en-US" smtClean="0"/>
              <a:t>‹#›</a:t>
            </a:fld>
            <a:endParaRPr lang="en-US"/>
          </a:p>
        </p:txBody>
      </p:sp>
    </p:spTree>
    <p:extLst>
      <p:ext uri="{BB962C8B-B14F-4D97-AF65-F5344CB8AC3E}">
        <p14:creationId xmlns:p14="http://schemas.microsoft.com/office/powerpoint/2010/main" val="2290054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4121A-8C5C-46B2-8152-3766951F1970}" type="datetimeFigureOut">
              <a:rPr lang="en-US" smtClean="0"/>
              <a:t>10/24/2011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7787B-FC33-46A3-B1B4-0988ACF2F8BB}" type="slidenum">
              <a:rPr lang="en-US" smtClean="0"/>
              <a:t>‹#›</a:t>
            </a:fld>
            <a:endParaRPr lang="en-US"/>
          </a:p>
        </p:txBody>
      </p:sp>
    </p:spTree>
    <p:extLst>
      <p:ext uri="{BB962C8B-B14F-4D97-AF65-F5344CB8AC3E}">
        <p14:creationId xmlns:p14="http://schemas.microsoft.com/office/powerpoint/2010/main" val="2152527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4121A-8C5C-46B2-8152-3766951F1970}" type="datetimeFigureOut">
              <a:rPr lang="en-US" smtClean="0"/>
              <a:t>10/24/2011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77787B-FC33-46A3-B1B4-0988ACF2F8BB}" type="slidenum">
              <a:rPr lang="en-US" smtClean="0"/>
              <a:t>‹#›</a:t>
            </a:fld>
            <a:endParaRPr lang="en-US"/>
          </a:p>
        </p:txBody>
      </p:sp>
    </p:spTree>
    <p:extLst>
      <p:ext uri="{BB962C8B-B14F-4D97-AF65-F5344CB8AC3E}">
        <p14:creationId xmlns:p14="http://schemas.microsoft.com/office/powerpoint/2010/main" val="1719996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E4121A-8C5C-46B2-8152-3766951F1970}" type="datetimeFigureOut">
              <a:rPr lang="en-US" smtClean="0"/>
              <a:t>10/24/2011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77787B-FC33-46A3-B1B4-0988ACF2F8BB}" type="slidenum">
              <a:rPr lang="en-US" smtClean="0"/>
              <a:t>‹#›</a:t>
            </a:fld>
            <a:endParaRPr lang="en-US"/>
          </a:p>
        </p:txBody>
      </p:sp>
    </p:spTree>
    <p:extLst>
      <p:ext uri="{BB962C8B-B14F-4D97-AF65-F5344CB8AC3E}">
        <p14:creationId xmlns:p14="http://schemas.microsoft.com/office/powerpoint/2010/main" val="1114503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profwork.org/wsy/essays/eco_economy.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profwork.org/wsy/essays/eco_economy.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profwork.org/wsy/earth/ecoeco.html#tobin" TargetMode="External"/><Relationship Id="rId2" Type="http://schemas.openxmlformats.org/officeDocument/2006/relationships/hyperlink" Target="http://robinhoodtax.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whirledbank.org/ourwords/summer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2" Type="http://schemas.openxmlformats.org/officeDocument/2006/relationships/hyperlink" Target="http://profwork.org/wsy/disable/economy_disabling.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profwork.org/wsy/disable/economy_disabling.html#means" TargetMode="External"/><Relationship Id="rId2" Type="http://schemas.openxmlformats.org/officeDocument/2006/relationships/hyperlink" Target="http://profwork.org/wsy/disable/economy_disabling.html#end"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profwork.org/wsy/disable/economy_disabling.html#end" TargetMode="External"/><Relationship Id="rId2" Type="http://schemas.openxmlformats.org/officeDocument/2006/relationships/hyperlink" Target="http://profwork.org/wsy/disable/economy_disabling.html#grow" TargetMode="External"/><Relationship Id="rId1" Type="http://schemas.openxmlformats.org/officeDocument/2006/relationships/slideLayout" Target="../slideLayouts/slideLayout2.xml"/><Relationship Id="rId4" Type="http://schemas.openxmlformats.org/officeDocument/2006/relationships/hyperlink" Target="http://www.sidint.net/docs/Sachs%2045.3.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profwork.org/wsy/aglz/index.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Economic Globalization</a:t>
            </a:r>
            <a:endParaRPr lang="en-US" dirty="0"/>
          </a:p>
        </p:txBody>
      </p:sp>
      <p:sp>
        <p:nvSpPr>
          <p:cNvPr id="3" name="Subtitle 2"/>
          <p:cNvSpPr>
            <a:spLocks noGrp="1"/>
          </p:cNvSpPr>
          <p:nvPr>
            <p:ph type="subTitle" idx="1"/>
          </p:nvPr>
        </p:nvSpPr>
        <p:spPr/>
        <p:txBody>
          <a:bodyPr/>
          <a:lstStyle/>
          <a:p>
            <a:r>
              <a:rPr lang="en-US" dirty="0" smtClean="0"/>
              <a:t>Professor Wayne Hayes</a:t>
            </a:r>
          </a:p>
          <a:p>
            <a:r>
              <a:rPr lang="en-US" dirty="0" smtClean="0"/>
              <a:t>10/24/2011</a:t>
            </a:r>
          </a:p>
          <a:p>
            <a:r>
              <a:rPr lang="en-US" dirty="0" smtClean="0"/>
              <a:t>V. 0.4 | Build #5</a:t>
            </a:r>
            <a:endParaRPr lang="en-US" dirty="0"/>
          </a:p>
        </p:txBody>
      </p:sp>
    </p:spTree>
    <p:extLst>
      <p:ext uri="{BB962C8B-B14F-4D97-AF65-F5344CB8AC3E}">
        <p14:creationId xmlns:p14="http://schemas.microsoft.com/office/powerpoint/2010/main" val="6451536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Jeffrey Sachs of</a:t>
            </a:r>
            <a:br>
              <a:rPr lang="en-US" dirty="0" smtClean="0"/>
            </a:br>
            <a:r>
              <a:rPr lang="en-US" dirty="0" smtClean="0"/>
              <a:t>Columbia University Earth Institute</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pPr marL="0" indent="0">
              <a:buNone/>
            </a:pPr>
            <a:r>
              <a:rPr lang="en-US" sz="2400" dirty="0" smtClean="0"/>
              <a:t>Professor Sachs’s </a:t>
            </a:r>
            <a:r>
              <a:rPr lang="en-US" sz="2400" dirty="0"/>
              <a:t>new book, </a:t>
            </a:r>
            <a:r>
              <a:rPr lang="en-US" sz="2400" i="1" dirty="0" smtClean="0"/>
              <a:t>The </a:t>
            </a:r>
            <a:r>
              <a:rPr lang="en-US" sz="2400" i="1" dirty="0"/>
              <a:t>Price of Civilization: Reawakening American Virtue and </a:t>
            </a:r>
            <a:r>
              <a:rPr lang="en-US" sz="2400" i="1" dirty="0" smtClean="0"/>
              <a:t>Prosperity</a:t>
            </a:r>
            <a:r>
              <a:rPr lang="en-US" sz="2400" dirty="0" smtClean="0"/>
              <a:t>, sums </a:t>
            </a:r>
            <a:r>
              <a:rPr lang="en-US" sz="2400" dirty="0"/>
              <a:t>up our </a:t>
            </a:r>
            <a:r>
              <a:rPr lang="en-US" sz="2400" dirty="0" smtClean="0"/>
              <a:t>critical moment this way (emphasis is mine):</a:t>
            </a:r>
            <a:r>
              <a:rPr lang="en-US" sz="2400" dirty="0"/>
              <a:t/>
            </a:r>
            <a:br>
              <a:rPr lang="en-US" sz="2400" dirty="0"/>
            </a:br>
            <a:r>
              <a:rPr lang="en-US" sz="2400" dirty="0" smtClean="0"/>
              <a:t>	"</a:t>
            </a:r>
            <a:r>
              <a:rPr lang="en-US" sz="2400" dirty="0"/>
              <a:t>At the root of America's economic crisis lies a moral crisis: The decline of civic virtue among America's political and economic elite. A society of markets, laws, and elections is not enough if the rich and powerful fail to behave with respect, honesty and compassion toward the rest of society and toward the world. America has developed the world's most competitive market society but has </a:t>
            </a:r>
            <a:r>
              <a:rPr lang="en-US" sz="2400" b="1" dirty="0"/>
              <a:t>squandered its civic virtue</a:t>
            </a:r>
            <a:r>
              <a:rPr lang="en-US" sz="2400" dirty="0"/>
              <a:t> along the way. Without </a:t>
            </a:r>
            <a:r>
              <a:rPr lang="en-US" sz="2400" b="1" dirty="0"/>
              <a:t>restoring an ethos of social responsibility</a:t>
            </a:r>
            <a:r>
              <a:rPr lang="en-US" sz="2400" dirty="0"/>
              <a:t>, there can be no meaningful and sustained economic recovery</a:t>
            </a:r>
            <a:r>
              <a:rPr lang="en-US" sz="2400" dirty="0" smtClean="0"/>
              <a:t>.“</a:t>
            </a:r>
          </a:p>
          <a:p>
            <a:pPr marL="0" indent="0">
              <a:buNone/>
            </a:pPr>
            <a:r>
              <a:rPr lang="en-US" sz="2400" dirty="0"/>
              <a:t>	</a:t>
            </a:r>
            <a:r>
              <a:rPr lang="en-US" sz="2400" dirty="0" smtClean="0"/>
              <a:t>In ENST209, we call that civic virtue and responsibility the </a:t>
            </a:r>
            <a:r>
              <a:rPr lang="en-US" sz="2400" b="1" dirty="0" smtClean="0"/>
              <a:t>enabling analysis</a:t>
            </a:r>
            <a:r>
              <a:rPr lang="en-US" sz="2400" dirty="0" smtClean="0"/>
              <a:t>.</a:t>
            </a:r>
            <a:endParaRPr lang="en-US" sz="2400" dirty="0"/>
          </a:p>
        </p:txBody>
      </p:sp>
    </p:spTree>
    <p:extLst>
      <p:ext uri="{BB962C8B-B14F-4D97-AF65-F5344CB8AC3E}">
        <p14:creationId xmlns:p14="http://schemas.microsoft.com/office/powerpoint/2010/main" val="19364331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Conclusion to</a:t>
            </a:r>
            <a:br>
              <a:rPr lang="en-US" dirty="0" smtClean="0"/>
            </a:br>
            <a:r>
              <a:rPr lang="en-US" dirty="0" smtClean="0"/>
              <a:t>economics and globalization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i="1" dirty="0" smtClean="0"/>
              <a:t>“The </a:t>
            </a:r>
            <a:r>
              <a:rPr lang="en-US" i="1" dirty="0"/>
              <a:t>real work of planet-saving will be small, humble, and humbling, and (insofar as it involves love) pleasing and rewarding. Its jobs will be too many to count, too many to report, too many to be publicly noticed or rewarded, too small to make anyone rich and famous</a:t>
            </a:r>
            <a:r>
              <a:rPr lang="en-US" i="1" dirty="0" smtClean="0"/>
              <a:t>.”</a:t>
            </a:r>
            <a:r>
              <a:rPr lang="en-US" dirty="0"/>
              <a:t/>
            </a:r>
            <a:br>
              <a:rPr lang="en-US" dirty="0"/>
            </a:br>
            <a:r>
              <a:rPr lang="en-US" dirty="0"/>
              <a:t>Wendell </a:t>
            </a:r>
            <a:r>
              <a:rPr lang="en-US" dirty="0" smtClean="0"/>
              <a:t>Berry</a:t>
            </a:r>
          </a:p>
          <a:p>
            <a:pPr marL="0" indent="0">
              <a:buNone/>
            </a:pPr>
            <a:r>
              <a:rPr lang="en-US" dirty="0" smtClean="0"/>
              <a:t>	From </a:t>
            </a:r>
            <a:r>
              <a:rPr lang="en-US" dirty="0"/>
              <a:t>Professor Wayne Hayes’s </a:t>
            </a:r>
            <a:r>
              <a:rPr lang="en-US" dirty="0">
                <a:hlinkClick r:id="rId2"/>
              </a:rPr>
              <a:t>conclusion to economics and globalization</a:t>
            </a:r>
            <a:r>
              <a:rPr lang="en-US" dirty="0"/>
              <a:t>.</a:t>
            </a:r>
          </a:p>
          <a:p>
            <a:pPr marL="0" indent="0">
              <a:buNone/>
            </a:pPr>
            <a:endParaRPr lang="en-US" dirty="0"/>
          </a:p>
        </p:txBody>
      </p:sp>
    </p:spTree>
    <p:extLst>
      <p:ext uri="{BB962C8B-B14F-4D97-AF65-F5344CB8AC3E}">
        <p14:creationId xmlns:p14="http://schemas.microsoft.com/office/powerpoint/2010/main" val="920244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“Knowledge </a:t>
            </a:r>
            <a:r>
              <a:rPr lang="en-US" dirty="0"/>
              <a:t>can be communicated, but wisdom cannot. A man can find it, he can live it, he can be filled and sustained by it, but he cannot utter or teach it</a:t>
            </a:r>
            <a:r>
              <a:rPr lang="en-US" dirty="0" smtClean="0"/>
              <a:t>.”</a:t>
            </a:r>
          </a:p>
          <a:p>
            <a:pPr marL="0" indent="0">
              <a:buNone/>
            </a:pPr>
            <a:r>
              <a:rPr lang="en-US" dirty="0" smtClean="0"/>
              <a:t>Hermann </a:t>
            </a:r>
            <a:r>
              <a:rPr lang="en-US" dirty="0" err="1" smtClean="0"/>
              <a:t>Hesse</a:t>
            </a:r>
            <a:r>
              <a:rPr lang="en-US" dirty="0" smtClean="0"/>
              <a:t>, </a:t>
            </a:r>
            <a:r>
              <a:rPr lang="en-US" u="sng" dirty="0" smtClean="0"/>
              <a:t>Siddhartha</a:t>
            </a:r>
            <a:r>
              <a:rPr lang="en-US" dirty="0" smtClean="0"/>
              <a:t> </a:t>
            </a:r>
          </a:p>
          <a:p>
            <a:pPr marL="0" indent="0">
              <a:buNone/>
            </a:pPr>
            <a:r>
              <a:rPr lang="en-US" dirty="0" smtClean="0"/>
              <a:t>	From Professor Wayne Hayes’s </a:t>
            </a:r>
            <a:r>
              <a:rPr lang="en-US" dirty="0" smtClean="0">
                <a:hlinkClick r:id="rId2"/>
              </a:rPr>
              <a:t>conclusion to economics and globalization</a:t>
            </a:r>
            <a:r>
              <a:rPr lang="en-US" dirty="0" smtClean="0"/>
              <a:t>.</a:t>
            </a:r>
            <a:endParaRPr lang="en-US" dirty="0"/>
          </a:p>
        </p:txBody>
      </p:sp>
      <p:sp>
        <p:nvSpPr>
          <p:cNvPr id="4" name="Title 1"/>
          <p:cNvSpPr>
            <a:spLocks noGrp="1"/>
          </p:cNvSpPr>
          <p:nvPr>
            <p:ph type="title"/>
          </p:nvPr>
        </p:nvSpPr>
        <p:spPr/>
        <p:txBody>
          <a:bodyPr>
            <a:normAutofit fontScale="90000"/>
          </a:bodyPr>
          <a:lstStyle/>
          <a:p>
            <a:r>
              <a:rPr lang="en-US" dirty="0" smtClean="0"/>
              <a:t>Conclusion to</a:t>
            </a:r>
            <a:br>
              <a:rPr lang="en-US" dirty="0" smtClean="0"/>
            </a:br>
            <a:r>
              <a:rPr lang="en-US" dirty="0" smtClean="0"/>
              <a:t>economics and globalization</a:t>
            </a:r>
            <a:endParaRPr lang="en-US" dirty="0"/>
          </a:p>
        </p:txBody>
      </p:sp>
    </p:spTree>
    <p:extLst>
      <p:ext uri="{BB962C8B-B14F-4D97-AF65-F5344CB8AC3E}">
        <p14:creationId xmlns:p14="http://schemas.microsoft.com/office/powerpoint/2010/main" val="27421834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Postscript: Occupy Wall Street</a:t>
            </a:r>
            <a:endParaRPr lang="en-US" dirty="0"/>
          </a:p>
        </p:txBody>
      </p:sp>
      <p:sp>
        <p:nvSpPr>
          <p:cNvPr id="3" name="Content Placeholder 2"/>
          <p:cNvSpPr>
            <a:spLocks noGrp="1"/>
          </p:cNvSpPr>
          <p:nvPr>
            <p:ph idx="1"/>
          </p:nvPr>
        </p:nvSpPr>
        <p:spPr>
          <a:xfrm>
            <a:off x="457200" y="1600201"/>
            <a:ext cx="8229600" cy="2590799"/>
          </a:xfrm>
        </p:spPr>
        <p:txBody>
          <a:bodyPr/>
          <a:lstStyle/>
          <a:p>
            <a:pPr marL="0" indent="0">
              <a:buNone/>
            </a:pPr>
            <a:r>
              <a:rPr lang="en-US" dirty="0" smtClean="0"/>
              <a:t>The OWS protest may be seen as an example of a Double Movement. See in particular the call for the </a:t>
            </a:r>
            <a:r>
              <a:rPr lang="en-US" dirty="0" smtClean="0">
                <a:hlinkClick r:id="rId2"/>
              </a:rPr>
              <a:t>Robin Hood Tax</a:t>
            </a:r>
            <a:r>
              <a:rPr lang="en-US" dirty="0" smtClean="0"/>
              <a:t> on financial transactions, a.k.a. the </a:t>
            </a:r>
            <a:r>
              <a:rPr lang="en-US" dirty="0" smtClean="0">
                <a:hlinkClick r:id="rId3"/>
              </a:rPr>
              <a:t>Tobin Tax</a:t>
            </a:r>
            <a:r>
              <a:rPr lang="en-US" dirty="0" smtClean="0"/>
              <a:t>.</a:t>
            </a:r>
            <a:endParaRPr lang="en-US" dirty="0"/>
          </a:p>
        </p:txBody>
      </p:sp>
    </p:spTree>
    <p:extLst>
      <p:ext uri="{BB962C8B-B14F-4D97-AF65-F5344CB8AC3E}">
        <p14:creationId xmlns:p14="http://schemas.microsoft.com/office/powerpoint/2010/main" val="34839590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Summers Memo</a:t>
            </a:r>
            <a:endParaRPr lang="en-US" dirty="0"/>
          </a:p>
        </p:txBody>
      </p:sp>
      <p:sp>
        <p:nvSpPr>
          <p:cNvPr id="3" name="Content Placeholder 2"/>
          <p:cNvSpPr>
            <a:spLocks noGrp="1"/>
          </p:cNvSpPr>
          <p:nvPr>
            <p:ph idx="1"/>
          </p:nvPr>
        </p:nvSpPr>
        <p:spPr/>
        <p:txBody>
          <a:bodyPr/>
          <a:lstStyle/>
          <a:p>
            <a:pPr marL="0" indent="0">
              <a:buNone/>
            </a:pPr>
            <a:r>
              <a:rPr lang="en-US" dirty="0" smtClean="0"/>
              <a:t>Let’s look again at the </a:t>
            </a:r>
            <a:r>
              <a:rPr lang="en-US" dirty="0" smtClean="0">
                <a:hlinkClick r:id="rId2"/>
              </a:rPr>
              <a:t>memo from Lawrence Summers</a:t>
            </a:r>
            <a:r>
              <a:rPr lang="en-US" dirty="0" smtClean="0"/>
              <a:t> while the World Bank.</a:t>
            </a:r>
          </a:p>
          <a:p>
            <a:pPr marL="0" indent="0">
              <a:buNone/>
            </a:pPr>
            <a:endParaRPr lang="en-US" dirty="0"/>
          </a:p>
          <a:p>
            <a:pPr marL="0" indent="0">
              <a:buNone/>
            </a:pPr>
            <a:r>
              <a:rPr lang="en-US" sz="2400" dirty="0" smtClean="0"/>
              <a:t>Make sure you get the economic</a:t>
            </a:r>
            <a:r>
              <a:rPr lang="en-US" sz="2400" baseline="0" dirty="0" smtClean="0"/>
              <a:t> </a:t>
            </a:r>
            <a:r>
              <a:rPr lang="en-US" sz="2400" dirty="0" smtClean="0"/>
              <a:t>logic of the memo and the connection to </a:t>
            </a:r>
            <a:r>
              <a:rPr lang="en-US" sz="2400" dirty="0" err="1" smtClean="0"/>
              <a:t>Lutzenberger</a:t>
            </a:r>
            <a:r>
              <a:rPr lang="en-US" sz="2400" dirty="0" smtClean="0"/>
              <a:t>, the producer of </a:t>
            </a:r>
            <a:r>
              <a:rPr lang="en-US" sz="2400" u="sng" dirty="0" smtClean="0"/>
              <a:t>Banking on Disaster</a:t>
            </a:r>
            <a:r>
              <a:rPr lang="en-US" sz="2400" dirty="0" smtClean="0"/>
              <a:t>. Understand why</a:t>
            </a:r>
            <a:r>
              <a:rPr lang="en-US" sz="2400" baseline="0" dirty="0" smtClean="0"/>
              <a:t> and how this is an example of the disabling analysis.</a:t>
            </a:r>
            <a:endParaRPr lang="en-US" sz="2400" dirty="0"/>
          </a:p>
        </p:txBody>
      </p:sp>
    </p:spTree>
    <p:extLst>
      <p:ext uri="{BB962C8B-B14F-4D97-AF65-F5344CB8AC3E}">
        <p14:creationId xmlns:p14="http://schemas.microsoft.com/office/powerpoint/2010/main" val="16729122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Summers and Ben Franklin?</a:t>
            </a:r>
            <a:endParaRPr lang="en-US" dirty="0"/>
          </a:p>
        </p:txBody>
      </p:sp>
      <p:sp>
        <p:nvSpPr>
          <p:cNvPr id="3" name="Content Placeholder 2"/>
          <p:cNvSpPr>
            <a:spLocks noGrp="1"/>
          </p:cNvSpPr>
          <p:nvPr>
            <p:ph idx="1"/>
          </p:nvPr>
        </p:nvSpPr>
        <p:spPr>
          <a:xfrm>
            <a:off x="457200" y="1600200"/>
            <a:ext cx="8229600" cy="805543"/>
          </a:xfrm>
        </p:spPr>
        <p:txBody>
          <a:bodyPr/>
          <a:lstStyle/>
          <a:p>
            <a:pPr marL="0" indent="0">
              <a:buNone/>
            </a:pPr>
            <a:r>
              <a:rPr lang="en-US" dirty="0" smtClean="0"/>
              <a:t>Let me explain this . . .</a:t>
            </a:r>
            <a:endParaRPr lang="en-US"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2438400"/>
            <a:ext cx="3246634" cy="243840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53000" y="2179362"/>
            <a:ext cx="2362200" cy="2675667"/>
          </a:xfrm>
          <a:prstGeom prst="rect">
            <a:avLst/>
          </a:prstGeom>
        </p:spPr>
      </p:pic>
    </p:spTree>
    <p:extLst>
      <p:ext uri="{BB962C8B-B14F-4D97-AF65-F5344CB8AC3E}">
        <p14:creationId xmlns:p14="http://schemas.microsoft.com/office/powerpoint/2010/main" val="7374495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can the economy</a:t>
            </a:r>
            <a:br>
              <a:rPr lang="en-US" dirty="0" smtClean="0"/>
            </a:br>
            <a:r>
              <a:rPr lang="en-US" dirty="0" smtClean="0"/>
              <a:t>support sustainability?</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400" dirty="0"/>
              <a:t>What makes this question so ironic is that the growth in the physical scale of the economy under the prevailing regime of economic globalization has depleted resources, destroyed ecosystems, overwhelmed natural waste disposal sinks, waged war on subsistence cultures, and produced shocking </a:t>
            </a:r>
            <a:r>
              <a:rPr lang="en-US" sz="2400" dirty="0" err="1"/>
              <a:t>maldistribution</a:t>
            </a:r>
            <a:r>
              <a:rPr lang="en-US" sz="2400" dirty="0"/>
              <a:t> of wealth and income. How, then, can the economy be turned around to reinforce sustainable development rather than to destroy ecosystems, resource endowments, and indigenous cultures? </a:t>
            </a:r>
            <a:r>
              <a:rPr lang="en-US" sz="2400" b="1" dirty="0"/>
              <a:t>This </a:t>
            </a:r>
            <a:r>
              <a:rPr lang="en-US" sz="2400" b="1" i="1" dirty="0"/>
              <a:t>alchemy</a:t>
            </a:r>
            <a:r>
              <a:rPr lang="en-US" sz="2400" b="1" dirty="0"/>
              <a:t> must be resolved to promote sustainability</a:t>
            </a:r>
            <a:r>
              <a:rPr lang="en-US" sz="2400" b="1" dirty="0" smtClean="0"/>
              <a:t>.</a:t>
            </a:r>
            <a:endParaRPr lang="en-US" sz="2400" dirty="0" smtClean="0"/>
          </a:p>
          <a:p>
            <a:pPr marL="0" indent="0">
              <a:buNone/>
            </a:pPr>
            <a:endParaRPr lang="en-US" sz="2400" dirty="0"/>
          </a:p>
          <a:p>
            <a:pPr marL="0" indent="0">
              <a:buNone/>
            </a:pPr>
            <a:r>
              <a:rPr lang="en-US" sz="2400" dirty="0" smtClean="0"/>
              <a:t>From my </a:t>
            </a:r>
            <a:r>
              <a:rPr lang="en-US" sz="2400" dirty="0" smtClean="0">
                <a:hlinkClick r:id="rId2"/>
              </a:rPr>
              <a:t>Economics and the </a:t>
            </a:r>
            <a:r>
              <a:rPr lang="en-US" sz="2400" dirty="0">
                <a:hlinkClick r:id="rId2"/>
              </a:rPr>
              <a:t>D</a:t>
            </a:r>
            <a:r>
              <a:rPr lang="en-US" sz="2400" dirty="0" smtClean="0">
                <a:hlinkClick r:id="rId2"/>
              </a:rPr>
              <a:t>isabling Analysis</a:t>
            </a:r>
            <a:r>
              <a:rPr lang="en-US" sz="2400" dirty="0" smtClean="0"/>
              <a:t>.</a:t>
            </a:r>
            <a:endParaRPr lang="en-US" sz="2400" b="1" dirty="0"/>
          </a:p>
        </p:txBody>
      </p:sp>
    </p:spTree>
    <p:extLst>
      <p:ext uri="{BB962C8B-B14F-4D97-AF65-F5344CB8AC3E}">
        <p14:creationId xmlns:p14="http://schemas.microsoft.com/office/powerpoint/2010/main" val="25112468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en-US" dirty="0" smtClean="0"/>
              <a:t>At least two problems </a:t>
            </a:r>
            <a:br>
              <a:rPr lang="en-US" dirty="0" smtClean="0"/>
            </a:br>
            <a:r>
              <a:rPr lang="en-US" dirty="0" smtClean="0"/>
              <a:t>must be resolved:</a:t>
            </a:r>
            <a:endParaRPr lang="en-US" dirty="0"/>
          </a:p>
        </p:txBody>
      </p:sp>
      <p:sp>
        <p:nvSpPr>
          <p:cNvPr id="3" name="Content Placeholder 2"/>
          <p:cNvSpPr>
            <a:spLocks noGrp="1"/>
          </p:cNvSpPr>
          <p:nvPr>
            <p:ph idx="1"/>
          </p:nvPr>
        </p:nvSpPr>
        <p:spPr>
          <a:xfrm>
            <a:off x="533400" y="2286000"/>
            <a:ext cx="8229600" cy="2819400"/>
          </a:xfrm>
        </p:spPr>
        <p:txBody>
          <a:bodyPr>
            <a:normAutofit/>
          </a:bodyPr>
          <a:lstStyle/>
          <a:p>
            <a:pPr marL="457200" indent="-457200">
              <a:buFont typeface="+mj-lt"/>
              <a:buAutoNum type="arabicPeriod"/>
            </a:pPr>
            <a:r>
              <a:rPr lang="en-US" sz="2400" dirty="0"/>
              <a:t>With only 4.5% of the world's people, the USA consumes about 25% of global resources and produces the same proportion of greenhouse gases. </a:t>
            </a:r>
            <a:endParaRPr lang="en-US" sz="2400" dirty="0" smtClean="0"/>
          </a:p>
          <a:p>
            <a:pPr marL="457200" indent="-457200">
              <a:buFont typeface="+mj-lt"/>
              <a:buAutoNum type="arabicPeriod"/>
            </a:pPr>
            <a:r>
              <a:rPr lang="en-US" sz="2400" dirty="0" smtClean="0"/>
              <a:t>The </a:t>
            </a:r>
            <a:r>
              <a:rPr lang="en-US" sz="2400" dirty="0"/>
              <a:t>USA dominates the Bretton Woods </a:t>
            </a:r>
            <a:r>
              <a:rPr lang="en-US" sz="2400" dirty="0" smtClean="0"/>
              <a:t>institutions --- the </a:t>
            </a:r>
            <a:r>
              <a:rPr lang="en-US" sz="2400" dirty="0"/>
              <a:t>International Monetary Fund, the World Bank, and the World Trade </a:t>
            </a:r>
            <a:r>
              <a:rPr lang="en-US" sz="2400" dirty="0" smtClean="0"/>
              <a:t>Organization --- which </a:t>
            </a:r>
            <a:r>
              <a:rPr lang="en-US" sz="2400" dirty="0"/>
              <a:t>shape the global economy, enforcing its ideology of neo-liberalism.</a:t>
            </a:r>
          </a:p>
        </p:txBody>
      </p:sp>
    </p:spTree>
    <p:extLst>
      <p:ext uri="{BB962C8B-B14F-4D97-AF65-F5344CB8AC3E}">
        <p14:creationId xmlns:p14="http://schemas.microsoft.com/office/powerpoint/2010/main" val="39951850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Autofit/>
          </a:bodyPr>
          <a:lstStyle/>
          <a:p>
            <a:r>
              <a:rPr lang="en-US" b="1" dirty="0"/>
              <a:t>Situating the </a:t>
            </a:r>
            <a:r>
              <a:rPr lang="en-US" b="1" dirty="0" smtClean="0"/>
              <a:t>economy</a:t>
            </a:r>
            <a:r>
              <a:rPr lang="en-US" b="1" dirty="0"/>
              <a:t>: </a:t>
            </a:r>
            <a:r>
              <a:rPr lang="en-US" b="1" dirty="0" smtClean="0"/>
              <a:t/>
            </a:r>
            <a:br>
              <a:rPr lang="en-US" b="1" dirty="0" smtClean="0"/>
            </a:br>
            <a:r>
              <a:rPr lang="en-US" b="1" dirty="0" smtClean="0"/>
              <a:t>ecology </a:t>
            </a:r>
            <a:r>
              <a:rPr lang="en-US" b="1" dirty="0"/>
              <a:t>and </a:t>
            </a:r>
            <a:r>
              <a:rPr lang="en-US" b="1" dirty="0" smtClean="0"/>
              <a:t>economics</a:t>
            </a:r>
            <a:r>
              <a:rPr lang="en-US" sz="3200" b="1" dirty="0"/>
              <a:t/>
            </a:r>
            <a:br>
              <a:rPr lang="en-US" sz="3200" b="1" dirty="0"/>
            </a:br>
            <a:endParaRPr lang="en-US" sz="3200" dirty="0"/>
          </a:p>
        </p:txBody>
      </p:sp>
      <p:sp>
        <p:nvSpPr>
          <p:cNvPr id="3" name="Content Placeholder 2"/>
          <p:cNvSpPr>
            <a:spLocks noGrp="1"/>
          </p:cNvSpPr>
          <p:nvPr>
            <p:ph idx="1"/>
          </p:nvPr>
        </p:nvSpPr>
        <p:spPr>
          <a:xfrm>
            <a:off x="457200" y="2286001"/>
            <a:ext cx="8229600" cy="1371600"/>
          </a:xfrm>
        </p:spPr>
        <p:txBody>
          <a:bodyPr>
            <a:normAutofit fontScale="92500" lnSpcReduction="20000"/>
          </a:bodyPr>
          <a:lstStyle/>
          <a:p>
            <a:r>
              <a:rPr lang="en-US" dirty="0" smtClean="0"/>
              <a:t>Definitions are based on </a:t>
            </a:r>
            <a:r>
              <a:rPr lang="en-US" dirty="0"/>
              <a:t>t</a:t>
            </a:r>
            <a:r>
              <a:rPr lang="en-US" dirty="0" smtClean="0"/>
              <a:t>he Greek root, </a:t>
            </a:r>
            <a:r>
              <a:rPr lang="en-US" i="1" dirty="0" err="1" smtClean="0">
                <a:hlinkClick r:id="rId2"/>
              </a:rPr>
              <a:t>Oikos</a:t>
            </a:r>
            <a:r>
              <a:rPr lang="en-US" i="1" dirty="0" smtClean="0"/>
              <a:t>.</a:t>
            </a:r>
          </a:p>
          <a:p>
            <a:r>
              <a:rPr lang="en-US" dirty="0" smtClean="0"/>
              <a:t>Consider the distinction between </a:t>
            </a:r>
            <a:r>
              <a:rPr lang="en-US" dirty="0" smtClean="0">
                <a:hlinkClick r:id="rId3"/>
              </a:rPr>
              <a:t>means and ends</a:t>
            </a:r>
            <a:r>
              <a:rPr lang="en-US" dirty="0"/>
              <a:t>.</a:t>
            </a:r>
            <a:r>
              <a:rPr lang="en-US" dirty="0" smtClean="0"/>
              <a:t> </a:t>
            </a:r>
            <a:endParaRPr lang="en-US" dirty="0"/>
          </a:p>
        </p:txBody>
      </p:sp>
    </p:spTree>
    <p:extLst>
      <p:ext uri="{BB962C8B-B14F-4D97-AF65-F5344CB8AC3E}">
        <p14:creationId xmlns:p14="http://schemas.microsoft.com/office/powerpoint/2010/main" val="5438238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disabling </a:t>
            </a:r>
            <a:r>
              <a:rPr lang="en-US" dirty="0"/>
              <a:t>a</a:t>
            </a:r>
            <a:r>
              <a:rPr lang="en-US" dirty="0" smtClean="0"/>
              <a:t>spects</a:t>
            </a:r>
            <a:br>
              <a:rPr lang="en-US" dirty="0" smtClean="0"/>
            </a:br>
            <a:r>
              <a:rPr lang="en-US" dirty="0" smtClean="0"/>
              <a:t>of economics:</a:t>
            </a:r>
            <a:endParaRPr lang="en-US" dirty="0"/>
          </a:p>
        </p:txBody>
      </p:sp>
      <p:sp>
        <p:nvSpPr>
          <p:cNvPr id="3" name="Content Placeholder 2"/>
          <p:cNvSpPr>
            <a:spLocks noGrp="1"/>
          </p:cNvSpPr>
          <p:nvPr>
            <p:ph idx="1"/>
          </p:nvPr>
        </p:nvSpPr>
        <p:spPr/>
        <p:txBody>
          <a:bodyPr/>
          <a:lstStyle/>
          <a:p>
            <a:r>
              <a:rPr lang="en-US" dirty="0" smtClean="0"/>
              <a:t>The </a:t>
            </a:r>
            <a:r>
              <a:rPr lang="en-US" dirty="0" smtClean="0">
                <a:hlinkClick r:id="rId2"/>
              </a:rPr>
              <a:t>growth imperative</a:t>
            </a:r>
            <a:r>
              <a:rPr lang="en-US" dirty="0" smtClean="0"/>
              <a:t> must be addressed. Remember the </a:t>
            </a:r>
            <a:r>
              <a:rPr lang="en-US" i="1" dirty="0" smtClean="0"/>
              <a:t>Limits to Growth </a:t>
            </a:r>
            <a:r>
              <a:rPr lang="en-US" dirty="0" smtClean="0"/>
              <a:t>issue.</a:t>
            </a:r>
          </a:p>
          <a:p>
            <a:r>
              <a:rPr lang="en-US" dirty="0" smtClean="0"/>
              <a:t>Economics now trumps ecology, so </a:t>
            </a:r>
            <a:r>
              <a:rPr lang="en-US" dirty="0" smtClean="0">
                <a:hlinkClick r:id="rId3"/>
              </a:rPr>
              <a:t>invert and harmonize</a:t>
            </a:r>
            <a:r>
              <a:rPr lang="en-US" dirty="0" smtClean="0"/>
              <a:t>. </a:t>
            </a:r>
          </a:p>
          <a:p>
            <a:r>
              <a:rPr lang="en-US" dirty="0" smtClean="0"/>
              <a:t>Remember </a:t>
            </a:r>
            <a:r>
              <a:rPr lang="en-US" dirty="0" smtClean="0">
                <a:hlinkClick r:id="rId4"/>
              </a:rPr>
              <a:t>Sachs’s conclusion</a:t>
            </a:r>
            <a:r>
              <a:rPr lang="en-US" dirty="0" smtClean="0"/>
              <a:t>: </a:t>
            </a:r>
            <a:r>
              <a:rPr lang="en-US" b="1" dirty="0" smtClean="0"/>
              <a:t>r</a:t>
            </a:r>
            <a:r>
              <a:rPr lang="en-US" dirty="0" smtClean="0"/>
              <a:t>estraint, livelihood </a:t>
            </a:r>
            <a:r>
              <a:rPr lang="en-US" b="1" dirty="0" smtClean="0"/>
              <a:t>r</a:t>
            </a:r>
            <a:r>
              <a:rPr lang="en-US" dirty="0" smtClean="0"/>
              <a:t>ights, </a:t>
            </a:r>
            <a:r>
              <a:rPr lang="en-US" b="1" dirty="0" smtClean="0"/>
              <a:t>r</a:t>
            </a:r>
            <a:r>
              <a:rPr lang="en-US" dirty="0" smtClean="0"/>
              <a:t>estore. Eliminate abject poverty as a goal.</a:t>
            </a:r>
            <a:endParaRPr lang="en-US" dirty="0"/>
          </a:p>
        </p:txBody>
      </p:sp>
    </p:spTree>
    <p:extLst>
      <p:ext uri="{BB962C8B-B14F-4D97-AF65-F5344CB8AC3E}">
        <p14:creationId xmlns:p14="http://schemas.microsoft.com/office/powerpoint/2010/main" val="2760493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Bretton Woods, 1944</a:t>
            </a:r>
            <a:endParaRPr lang="en-US" dirty="0"/>
          </a:p>
        </p:txBody>
      </p:sp>
      <p:sp>
        <p:nvSpPr>
          <p:cNvPr id="3" name="Content Placeholder 2"/>
          <p:cNvSpPr>
            <a:spLocks noGrp="1"/>
          </p:cNvSpPr>
          <p:nvPr>
            <p:ph idx="1"/>
          </p:nvPr>
        </p:nvSpPr>
        <p:spPr/>
        <p:txBody>
          <a:bodyPr/>
          <a:lstStyle/>
          <a:p>
            <a:pPr marL="0" indent="0">
              <a:buNone/>
            </a:pPr>
            <a:r>
              <a:rPr lang="en-US" dirty="0" smtClean="0"/>
              <a:t>The North Atlantic economic system forms at Bretton Woods in July, 1944.</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1537" y="3429000"/>
            <a:ext cx="3560582" cy="266700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43802" y="3434576"/>
            <a:ext cx="3467651" cy="2661424"/>
          </a:xfrm>
          <a:prstGeom prst="rect">
            <a:avLst/>
          </a:prstGeom>
        </p:spPr>
      </p:pic>
    </p:spTree>
    <p:extLst>
      <p:ext uri="{BB962C8B-B14F-4D97-AF65-F5344CB8AC3E}">
        <p14:creationId xmlns:p14="http://schemas.microsoft.com/office/powerpoint/2010/main" val="29146042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Economic globalization</a:t>
            </a:r>
            <a:endParaRPr lang="en-US" dirty="0"/>
          </a:p>
        </p:txBody>
      </p:sp>
      <p:sp>
        <p:nvSpPr>
          <p:cNvPr id="3" name="Content Placeholder 2"/>
          <p:cNvSpPr>
            <a:spLocks noGrp="1"/>
          </p:cNvSpPr>
          <p:nvPr>
            <p:ph idx="1"/>
          </p:nvPr>
        </p:nvSpPr>
        <p:spPr>
          <a:xfrm>
            <a:off x="457200" y="1600201"/>
            <a:ext cx="8229600" cy="3276600"/>
          </a:xfrm>
        </p:spPr>
        <p:txBody>
          <a:bodyPr>
            <a:normAutofit/>
          </a:bodyPr>
          <a:lstStyle/>
          <a:p>
            <a:pPr marL="0" indent="0">
              <a:buNone/>
            </a:pPr>
            <a:r>
              <a:rPr lang="en-US" dirty="0" smtClean="0"/>
              <a:t>My </a:t>
            </a:r>
            <a:r>
              <a:rPr lang="en-US" dirty="0" smtClean="0">
                <a:hlinkClick r:id="rId2"/>
              </a:rPr>
              <a:t>web site</a:t>
            </a:r>
            <a:r>
              <a:rPr lang="en-US" dirty="0" smtClean="0"/>
              <a:t> discusses:</a:t>
            </a:r>
          </a:p>
          <a:p>
            <a:r>
              <a:rPr lang="en-US" dirty="0" smtClean="0"/>
              <a:t>The legacy and context of Bretton Woods near the end of World War II</a:t>
            </a:r>
          </a:p>
          <a:p>
            <a:r>
              <a:rPr lang="en-US" dirty="0" smtClean="0"/>
              <a:t>The emergence of the Washington Consensus</a:t>
            </a:r>
          </a:p>
          <a:p>
            <a:r>
              <a:rPr lang="en-US" dirty="0" smtClean="0"/>
              <a:t>The emergence of alternatives</a:t>
            </a:r>
            <a:endParaRPr lang="en-US" dirty="0"/>
          </a:p>
        </p:txBody>
      </p:sp>
    </p:spTree>
    <p:extLst>
      <p:ext uri="{BB962C8B-B14F-4D97-AF65-F5344CB8AC3E}">
        <p14:creationId xmlns:p14="http://schemas.microsoft.com/office/powerpoint/2010/main" val="5280212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549</Words>
  <Application>Microsoft Office PowerPoint</Application>
  <PresentationFormat>On-screen Show (4:3)</PresentationFormat>
  <Paragraphs>45</Paragraphs>
  <Slides>13</Slides>
  <Notes>1</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Economic Globalization</vt:lpstr>
      <vt:lpstr>The Summers Memo</vt:lpstr>
      <vt:lpstr>Summers and Ben Franklin?</vt:lpstr>
      <vt:lpstr>How can the economy support sustainability?</vt:lpstr>
      <vt:lpstr>At least two problems  must be resolved:</vt:lpstr>
      <vt:lpstr>Situating the economy:  ecology and economics </vt:lpstr>
      <vt:lpstr>Some disabling aspects of economics:</vt:lpstr>
      <vt:lpstr>Bretton Woods, 1944</vt:lpstr>
      <vt:lpstr>Economic globalization</vt:lpstr>
      <vt:lpstr>Jeffrey Sachs of Columbia University Earth Institute</vt:lpstr>
      <vt:lpstr>Conclusion to economics and globalization</vt:lpstr>
      <vt:lpstr>Conclusion to economics and globalization</vt:lpstr>
      <vt:lpstr>Postscript: Occupy Wall Street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Globalization</dc:title>
  <dc:creator>ProfWork</dc:creator>
  <cp:lastModifiedBy>ProfWork</cp:lastModifiedBy>
  <cp:revision>29</cp:revision>
  <dcterms:created xsi:type="dcterms:W3CDTF">2011-10-21T20:31:19Z</dcterms:created>
  <dcterms:modified xsi:type="dcterms:W3CDTF">2011-10-24T21:34:34Z</dcterms:modified>
</cp:coreProperties>
</file>